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7"/>
  </p:notesMasterIdLst>
  <p:handoutMasterIdLst>
    <p:handoutMasterId r:id="rId28"/>
  </p:handoutMasterIdLst>
  <p:sldIdLst>
    <p:sldId id="256" r:id="rId6"/>
    <p:sldId id="325" r:id="rId7"/>
    <p:sldId id="326" r:id="rId8"/>
    <p:sldId id="328" r:id="rId9"/>
    <p:sldId id="331" r:id="rId10"/>
    <p:sldId id="329" r:id="rId11"/>
    <p:sldId id="330" r:id="rId12"/>
    <p:sldId id="327" r:id="rId13"/>
    <p:sldId id="333" r:id="rId14"/>
    <p:sldId id="332" r:id="rId15"/>
    <p:sldId id="334" r:id="rId16"/>
    <p:sldId id="335" r:id="rId17"/>
    <p:sldId id="336" r:id="rId18"/>
    <p:sldId id="337" r:id="rId19"/>
    <p:sldId id="338" r:id="rId20"/>
    <p:sldId id="339" r:id="rId21"/>
    <p:sldId id="341" r:id="rId22"/>
    <p:sldId id="342" r:id="rId23"/>
    <p:sldId id="343" r:id="rId24"/>
    <p:sldId id="340" r:id="rId25"/>
    <p:sldId id="318"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2568"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17-11-2022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17-11-2022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2234230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17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17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17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7.xml"/><Relationship Id="rId1" Type="http://schemas.openxmlformats.org/officeDocument/2006/relationships/video" Target="https://www.youtube.com/embed/m2weFARriE8?start=265&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err="1"/>
              <a:t>Learnin</a:t>
            </a:r>
            <a:r>
              <a:rPr lang="en-NL" dirty="0"/>
              <a:t>g</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996D9-1C86-49DE-5B11-CD6D5F5820C0}"/>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73AE331B-072D-BE26-3ACA-AC09E3015EEC}"/>
              </a:ext>
            </a:extLst>
          </p:cNvPr>
          <p:cNvSpPr>
            <a:spLocks noGrp="1"/>
          </p:cNvSpPr>
          <p:nvPr>
            <p:ph type="body" sz="quarter" idx="16"/>
          </p:nvPr>
        </p:nvSpPr>
        <p:spPr/>
        <p:txBody>
          <a:bodyPr/>
          <a:lstStyle/>
          <a:p>
            <a:r>
              <a:rPr lang="en-US" b="1" dirty="0"/>
              <a:t>Working Memory:</a:t>
            </a:r>
          </a:p>
          <a:p>
            <a:endParaRPr lang="en-GB" dirty="0"/>
          </a:p>
        </p:txBody>
      </p:sp>
      <p:sp>
        <p:nvSpPr>
          <p:cNvPr id="4" name="Content Placeholder 3">
            <a:extLst>
              <a:ext uri="{FF2B5EF4-FFF2-40B4-BE49-F238E27FC236}">
                <a16:creationId xmlns:a16="http://schemas.microsoft.com/office/drawing/2014/main" id="{E2641493-32D0-1024-E453-234A886C5FDF}"/>
              </a:ext>
            </a:extLst>
          </p:cNvPr>
          <p:cNvSpPr>
            <a:spLocks noGrp="1"/>
          </p:cNvSpPr>
          <p:nvPr>
            <p:ph sz="quarter" idx="15"/>
          </p:nvPr>
        </p:nvSpPr>
        <p:spPr/>
        <p:txBody>
          <a:bodyPr/>
          <a:lstStyle/>
          <a:p>
            <a:r>
              <a:rPr lang="en-GB" dirty="0"/>
              <a:t>“The manipulation and use of information [in short-term memory] to guide </a:t>
            </a:r>
            <a:r>
              <a:rPr lang="en-GB" dirty="0" err="1"/>
              <a:t>behavior</a:t>
            </a:r>
            <a:r>
              <a:rPr lang="en-GB" dirty="0"/>
              <a:t>” (Larocque et al., 2014)</a:t>
            </a:r>
          </a:p>
          <a:p>
            <a:r>
              <a:rPr lang="en-GB" dirty="0"/>
              <a:t>“Working memory involves the process of active maintenance of a limited amount of information” (</a:t>
            </a:r>
            <a:r>
              <a:rPr lang="en-GB" dirty="0" err="1"/>
              <a:t>Jeneson</a:t>
            </a:r>
            <a:r>
              <a:rPr lang="en-GB" dirty="0"/>
              <a:t> &amp; Squire, 2012)</a:t>
            </a:r>
          </a:p>
          <a:p>
            <a:r>
              <a:rPr lang="en-GB" dirty="0"/>
              <a:t>“A hypothetical cognitive system responsible for providing access to information required for ongoing cognitive processes” (Wilhelm et al., 2013)</a:t>
            </a:r>
          </a:p>
          <a:p>
            <a:r>
              <a:rPr lang="en-GB" dirty="0"/>
              <a:t>“Working memory subsumes  the capability to memorize, retrieve and utilize information for a  limited period of time” (</a:t>
            </a:r>
            <a:r>
              <a:rPr lang="en-GB" dirty="0" err="1"/>
              <a:t>Rottschy</a:t>
            </a:r>
            <a:r>
              <a:rPr lang="en-GB" dirty="0"/>
              <a:t> et al., 2012)</a:t>
            </a:r>
          </a:p>
          <a:p>
            <a:endParaRPr lang="en-GB" dirty="0"/>
          </a:p>
          <a:p>
            <a:endParaRPr lang="en-GB" dirty="0"/>
          </a:p>
        </p:txBody>
      </p:sp>
      <p:sp>
        <p:nvSpPr>
          <p:cNvPr id="5" name="Title 4">
            <a:extLst>
              <a:ext uri="{FF2B5EF4-FFF2-40B4-BE49-F238E27FC236}">
                <a16:creationId xmlns:a16="http://schemas.microsoft.com/office/drawing/2014/main" id="{9E2BE7C1-455B-92FC-0EB7-C36763B00A10}"/>
              </a:ext>
            </a:extLst>
          </p:cNvPr>
          <p:cNvSpPr>
            <a:spLocks noGrp="1"/>
          </p:cNvSpPr>
          <p:nvPr>
            <p:ph type="title"/>
          </p:nvPr>
        </p:nvSpPr>
        <p:spPr/>
        <p:txBody>
          <a:bodyPr/>
          <a:lstStyle/>
          <a:p>
            <a:r>
              <a:rPr lang="en-US" dirty="0"/>
              <a:t>Memory</a:t>
            </a:r>
            <a:endParaRPr lang="en-GB" dirty="0"/>
          </a:p>
        </p:txBody>
      </p:sp>
    </p:spTree>
    <p:extLst>
      <p:ext uri="{BB962C8B-B14F-4D97-AF65-F5344CB8AC3E}">
        <p14:creationId xmlns:p14="http://schemas.microsoft.com/office/powerpoint/2010/main" val="255728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AE09F-615A-8B13-D92B-6AD12B5E4B6A}"/>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C964A7D5-3049-2235-668C-85CE830DAF19}"/>
              </a:ext>
            </a:extLst>
          </p:cNvPr>
          <p:cNvSpPr>
            <a:spLocks noGrp="1"/>
          </p:cNvSpPr>
          <p:nvPr>
            <p:ph sz="quarter" idx="15"/>
          </p:nvPr>
        </p:nvSpPr>
        <p:spPr/>
        <p:txBody>
          <a:bodyPr/>
          <a:lstStyle/>
          <a:p>
            <a:r>
              <a:rPr lang="en-US" dirty="0"/>
              <a:t>Memory that preserves the characteristics of a particular sensory modality: the way an object looks, sounds, feels, etc.</a:t>
            </a:r>
          </a:p>
          <a:p>
            <a:r>
              <a:rPr lang="en-US" dirty="0"/>
              <a:t>Large capacity and short duration (</a:t>
            </a:r>
            <a:r>
              <a:rPr lang="en-US" dirty="0" err="1"/>
              <a:t>cmp</a:t>
            </a:r>
            <a:r>
              <a:rPr lang="en-US" dirty="0"/>
              <a:t>. Working Memory – more persistent but limited to a few items)</a:t>
            </a:r>
          </a:p>
          <a:p>
            <a:endParaRPr lang="en-US" dirty="0"/>
          </a:p>
          <a:p>
            <a:r>
              <a:rPr lang="en-US" dirty="0"/>
              <a:t>Echoic – up to 4 seconds; “What did you say?”</a:t>
            </a:r>
          </a:p>
          <a:p>
            <a:pPr lvl="1"/>
            <a:r>
              <a:rPr lang="en-US" dirty="0"/>
              <a:t>A: ‘What time is it?’</a:t>
            </a:r>
          </a:p>
          <a:p>
            <a:pPr lvl="1"/>
            <a:r>
              <a:rPr lang="en-US" dirty="0"/>
              <a:t>B: What did you say? Oh, it’s 3 o’clock.”</a:t>
            </a:r>
          </a:p>
          <a:p>
            <a:r>
              <a:rPr lang="en-US" dirty="0"/>
              <a:t>Iconic – images</a:t>
            </a:r>
          </a:p>
          <a:p>
            <a:endParaRPr lang="en-US" dirty="0"/>
          </a:p>
          <a:p>
            <a:r>
              <a:rPr lang="en-US" b="1" dirty="0"/>
              <a:t>Why the duration limit if large capacity?</a:t>
            </a:r>
          </a:p>
          <a:p>
            <a:endParaRPr lang="en-GB" dirty="0"/>
          </a:p>
        </p:txBody>
      </p:sp>
      <p:sp>
        <p:nvSpPr>
          <p:cNvPr id="4" name="Title 3">
            <a:extLst>
              <a:ext uri="{FF2B5EF4-FFF2-40B4-BE49-F238E27FC236}">
                <a16:creationId xmlns:a16="http://schemas.microsoft.com/office/drawing/2014/main" id="{A6B24621-3B29-8F5B-3EB5-081AC43EE6A2}"/>
              </a:ext>
            </a:extLst>
          </p:cNvPr>
          <p:cNvSpPr>
            <a:spLocks noGrp="1"/>
          </p:cNvSpPr>
          <p:nvPr>
            <p:ph type="title"/>
          </p:nvPr>
        </p:nvSpPr>
        <p:spPr/>
        <p:txBody>
          <a:bodyPr/>
          <a:lstStyle/>
          <a:p>
            <a:r>
              <a:rPr lang="en-US" dirty="0"/>
              <a:t>Sensory Memory</a:t>
            </a:r>
            <a:endParaRPr lang="en-GB" dirty="0"/>
          </a:p>
        </p:txBody>
      </p:sp>
    </p:spTree>
    <p:extLst>
      <p:ext uri="{BB962C8B-B14F-4D97-AF65-F5344CB8AC3E}">
        <p14:creationId xmlns:p14="http://schemas.microsoft.com/office/powerpoint/2010/main" val="71325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73FAE-E755-7901-32E5-FFB240610BEC}"/>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9B29825A-8FFF-83EC-E5B5-8A366417B92C}"/>
              </a:ext>
            </a:extLst>
          </p:cNvPr>
          <p:cNvSpPr>
            <a:spLocks noGrp="1"/>
          </p:cNvSpPr>
          <p:nvPr>
            <p:ph sz="quarter" idx="15"/>
          </p:nvPr>
        </p:nvSpPr>
        <p:spPr/>
        <p:txBody>
          <a:bodyPr/>
          <a:lstStyle/>
          <a:p>
            <a:pPr>
              <a:buFontTx/>
              <a:buChar char="-"/>
            </a:pPr>
            <a:r>
              <a:rPr lang="en-US" dirty="0"/>
              <a:t>Storage of information over a long time; little decay and seemingly unlimited amount of information</a:t>
            </a:r>
          </a:p>
          <a:p>
            <a:pPr>
              <a:buFontTx/>
              <a:buChar char="-"/>
            </a:pPr>
            <a:r>
              <a:rPr lang="en-US" b="1" dirty="0"/>
              <a:t>Under normal conditions (no illness or lesion), do we ever forget at all?</a:t>
            </a:r>
          </a:p>
          <a:p>
            <a:pPr>
              <a:buFontTx/>
              <a:buChar char="-"/>
            </a:pPr>
            <a:endParaRPr lang="en-US" dirty="0"/>
          </a:p>
          <a:p>
            <a:pPr>
              <a:buFontTx/>
              <a:buChar char="-"/>
            </a:pPr>
            <a:r>
              <a:rPr lang="en-US" dirty="0"/>
              <a:t>Recognition (familiarity) vs. recall (recollection)</a:t>
            </a:r>
          </a:p>
          <a:p>
            <a:pPr>
              <a:buFontTx/>
              <a:buChar char="-"/>
            </a:pPr>
            <a:endParaRPr lang="en-US" dirty="0"/>
          </a:p>
          <a:p>
            <a:pPr marL="0" indent="0">
              <a:buNone/>
            </a:pPr>
            <a:endParaRPr lang="en-US" dirty="0"/>
          </a:p>
          <a:p>
            <a:pPr marL="0" indent="0">
              <a:buNone/>
            </a:pPr>
            <a:endParaRPr lang="en-US" dirty="0"/>
          </a:p>
          <a:p>
            <a:pPr marL="0" indent="0">
              <a:buNone/>
            </a:pPr>
            <a:endParaRPr lang="en-US" dirty="0"/>
          </a:p>
          <a:p>
            <a:pPr>
              <a:buFontTx/>
              <a:buChar char="-"/>
            </a:pPr>
            <a:endParaRPr lang="en-US" dirty="0"/>
          </a:p>
          <a:p>
            <a:endParaRPr lang="en-GB" dirty="0"/>
          </a:p>
        </p:txBody>
      </p:sp>
      <p:sp>
        <p:nvSpPr>
          <p:cNvPr id="4" name="Title 3">
            <a:extLst>
              <a:ext uri="{FF2B5EF4-FFF2-40B4-BE49-F238E27FC236}">
                <a16:creationId xmlns:a16="http://schemas.microsoft.com/office/drawing/2014/main" id="{84788EB1-B821-5B47-CF9F-3DF87713AF44}"/>
              </a:ext>
            </a:extLst>
          </p:cNvPr>
          <p:cNvSpPr>
            <a:spLocks noGrp="1"/>
          </p:cNvSpPr>
          <p:nvPr>
            <p:ph type="title"/>
          </p:nvPr>
        </p:nvSpPr>
        <p:spPr/>
        <p:txBody>
          <a:bodyPr/>
          <a:lstStyle/>
          <a:p>
            <a:r>
              <a:rPr lang="en-US" dirty="0"/>
              <a:t>Long-Term Memory</a:t>
            </a:r>
            <a:endParaRPr lang="en-GB" dirty="0"/>
          </a:p>
        </p:txBody>
      </p:sp>
      <p:pic>
        <p:nvPicPr>
          <p:cNvPr id="5" name="Picture 4">
            <a:extLst>
              <a:ext uri="{FF2B5EF4-FFF2-40B4-BE49-F238E27FC236}">
                <a16:creationId xmlns:a16="http://schemas.microsoft.com/office/drawing/2014/main" id="{2A52FA72-4D72-648A-330C-E8D7F82331A2}"/>
              </a:ext>
            </a:extLst>
          </p:cNvPr>
          <p:cNvPicPr>
            <a:picLocks noChangeAspect="1"/>
          </p:cNvPicPr>
          <p:nvPr/>
        </p:nvPicPr>
        <p:blipFill>
          <a:blip r:embed="rId2"/>
          <a:stretch>
            <a:fillRect/>
          </a:stretch>
        </p:blipFill>
        <p:spPr>
          <a:xfrm>
            <a:off x="4530202" y="3868207"/>
            <a:ext cx="3933600" cy="2574519"/>
          </a:xfrm>
          <a:prstGeom prst="rect">
            <a:avLst/>
          </a:prstGeom>
        </p:spPr>
      </p:pic>
    </p:spTree>
    <p:extLst>
      <p:ext uri="{BB962C8B-B14F-4D97-AF65-F5344CB8AC3E}">
        <p14:creationId xmlns:p14="http://schemas.microsoft.com/office/powerpoint/2010/main" val="338900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err="1"/>
              <a:t>Identifiy</a:t>
            </a:r>
            <a:r>
              <a:rPr lang="en-GB" dirty="0"/>
              <a:t> relevant real-world input required for situational awareness &amp; reinforcement learning.</a:t>
            </a:r>
          </a:p>
          <a:p>
            <a:r>
              <a:rPr lang="en-GB" dirty="0"/>
              <a:t>Identify cognitive processes used to process relevant real-world input required for situational awareness &amp; reinforcement learning.</a:t>
            </a:r>
            <a:endParaRPr lang="en-NL" dirty="0"/>
          </a:p>
          <a:p>
            <a:pPr marL="457200" lvl="1" indent="0">
              <a:buNone/>
            </a:pPr>
            <a:r>
              <a:rPr lang="en-NL" dirty="0">
                <a:sym typeface="Wingdings" panose="05000000000000000000" pitchFamily="2" charset="2"/>
              </a:rPr>
              <a:t> feeds into our reinforcement learning algorithm &amp; symbolic AI</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226456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0640A2-7249-0E45-BC5B-A5D22981AF92}"/>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243FCD35-CEC8-341A-A132-A90853F70A0B}"/>
              </a:ext>
            </a:extLst>
          </p:cNvPr>
          <p:cNvSpPr>
            <a:spLocks noGrp="1"/>
          </p:cNvSpPr>
          <p:nvPr>
            <p:ph sz="quarter" idx="15"/>
          </p:nvPr>
        </p:nvSpPr>
        <p:spPr/>
        <p:txBody>
          <a:bodyPr/>
          <a:lstStyle/>
          <a:p>
            <a:r>
              <a:rPr lang="en-NL" dirty="0"/>
              <a:t>But more on that next workshop and next block...</a:t>
            </a:r>
            <a:endParaRPr lang="en-GB" dirty="0"/>
          </a:p>
        </p:txBody>
      </p:sp>
      <p:sp>
        <p:nvSpPr>
          <p:cNvPr id="4" name="Title 3">
            <a:extLst>
              <a:ext uri="{FF2B5EF4-FFF2-40B4-BE49-F238E27FC236}">
                <a16:creationId xmlns:a16="http://schemas.microsoft.com/office/drawing/2014/main" id="{5512778F-661E-7640-D992-6DF9E7672990}"/>
              </a:ext>
            </a:extLst>
          </p:cNvPr>
          <p:cNvSpPr>
            <a:spLocks noGrp="1"/>
          </p:cNvSpPr>
          <p:nvPr>
            <p:ph type="title"/>
          </p:nvPr>
        </p:nvSpPr>
        <p:spPr/>
        <p:txBody>
          <a:bodyPr/>
          <a:lstStyle/>
          <a:p>
            <a:r>
              <a:rPr lang="en-NL" dirty="0"/>
              <a:t>There’s more...</a:t>
            </a:r>
            <a:endParaRPr lang="en-GB" dirty="0"/>
          </a:p>
        </p:txBody>
      </p:sp>
    </p:spTree>
    <p:extLst>
      <p:ext uri="{BB962C8B-B14F-4D97-AF65-F5344CB8AC3E}">
        <p14:creationId xmlns:p14="http://schemas.microsoft.com/office/powerpoint/2010/main" val="354578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tutorial!</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21</a:t>
            </a:fld>
            <a:endParaRPr lang="nl-NL"/>
          </a:p>
        </p:txBody>
      </p:sp>
    </p:spTree>
    <p:extLst>
      <p:ext uri="{BB962C8B-B14F-4D97-AF65-F5344CB8AC3E}">
        <p14:creationId xmlns:p14="http://schemas.microsoft.com/office/powerpoint/2010/main" val="154256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F7559-332D-905B-C805-F0947C468C24}"/>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4" name="Title 3">
            <a:extLst>
              <a:ext uri="{FF2B5EF4-FFF2-40B4-BE49-F238E27FC236}">
                <a16:creationId xmlns:a16="http://schemas.microsoft.com/office/drawing/2014/main" id="{4089BC52-85C6-4D70-5F82-44BEDFE7C4B6}"/>
              </a:ext>
            </a:extLst>
          </p:cNvPr>
          <p:cNvSpPr>
            <a:spLocks noGrp="1"/>
          </p:cNvSpPr>
          <p:nvPr>
            <p:ph type="title"/>
          </p:nvPr>
        </p:nvSpPr>
        <p:spPr/>
        <p:txBody>
          <a:bodyPr/>
          <a:lstStyle/>
          <a:p>
            <a:r>
              <a:rPr lang="en-US" dirty="0"/>
              <a:t>The Cognitive System</a:t>
            </a:r>
            <a:endParaRPr lang="en-GB" dirty="0"/>
          </a:p>
        </p:txBody>
      </p:sp>
      <p:pic>
        <p:nvPicPr>
          <p:cNvPr id="5" name="Picture 4" descr="Screen Shot 2017-09-01 at 10.29.40 AM.png">
            <a:extLst>
              <a:ext uri="{FF2B5EF4-FFF2-40B4-BE49-F238E27FC236}">
                <a16:creationId xmlns:a16="http://schemas.microsoft.com/office/drawing/2014/main" id="{99D71721-EAA5-F19C-DEF4-5540946D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37" y="1280161"/>
            <a:ext cx="7657432" cy="4546600"/>
          </a:xfrm>
          <a:prstGeom prst="rect">
            <a:avLst/>
          </a:prstGeom>
        </p:spPr>
      </p:pic>
    </p:spTree>
    <p:extLst>
      <p:ext uri="{BB962C8B-B14F-4D97-AF65-F5344CB8AC3E}">
        <p14:creationId xmlns:p14="http://schemas.microsoft.com/office/powerpoint/2010/main" val="128366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D0D844-31D0-50FB-BBB7-49A073E89264}"/>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54EEEBEB-BCDF-4C4D-F5F9-CA85C9BA987B}"/>
              </a:ext>
            </a:extLst>
          </p:cNvPr>
          <p:cNvSpPr>
            <a:spLocks noGrp="1"/>
          </p:cNvSpPr>
          <p:nvPr>
            <p:ph type="title"/>
          </p:nvPr>
        </p:nvSpPr>
        <p:spPr/>
        <p:txBody>
          <a:bodyPr/>
          <a:lstStyle/>
          <a:p>
            <a:r>
              <a:rPr lang="en-US" dirty="0"/>
              <a:t>Geneva Emotion Wheel</a:t>
            </a:r>
            <a:endParaRPr lang="en-GB" dirty="0"/>
          </a:p>
        </p:txBody>
      </p:sp>
      <p:pic>
        <p:nvPicPr>
          <p:cNvPr id="2052" name="Picture 4">
            <a:extLst>
              <a:ext uri="{FF2B5EF4-FFF2-40B4-BE49-F238E27FC236}">
                <a16:creationId xmlns:a16="http://schemas.microsoft.com/office/drawing/2014/main" id="{62422B89-B33D-DF9C-125F-D2F1D1C13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028" y="1230481"/>
            <a:ext cx="6109536" cy="471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B55D82-F593-B8B3-91C7-515037589BDE}"/>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5" name="Online Media 4" title="A brief introduction to reinforcement learning">
            <a:hlinkClick r:id="" action="ppaction://media"/>
            <a:extLst>
              <a:ext uri="{FF2B5EF4-FFF2-40B4-BE49-F238E27FC236}">
                <a16:creationId xmlns:a16="http://schemas.microsoft.com/office/drawing/2014/main" id="{746100B6-157F-5477-1997-004BBFB850AF}"/>
              </a:ext>
            </a:extLst>
          </p:cNvPr>
          <p:cNvPicPr>
            <a:picLocks noGrp="1" noRot="1" noChangeAspect="1"/>
          </p:cNvPicPr>
          <p:nvPr>
            <p:ph sz="quarter" idx="15"/>
            <a:videoFile r:link="rId1"/>
          </p:nvPr>
        </p:nvPicPr>
        <p:blipFill>
          <a:blip r:embed="rId3"/>
          <a:stretch>
            <a:fillRect/>
          </a:stretch>
        </p:blipFill>
        <p:spPr>
          <a:xfrm>
            <a:off x="3341688" y="1471613"/>
            <a:ext cx="5538787" cy="4154487"/>
          </a:xfrm>
          <a:prstGeom prst="rect">
            <a:avLst/>
          </a:prstGeom>
        </p:spPr>
      </p:pic>
      <p:sp>
        <p:nvSpPr>
          <p:cNvPr id="4" name="Title 3">
            <a:extLst>
              <a:ext uri="{FF2B5EF4-FFF2-40B4-BE49-F238E27FC236}">
                <a16:creationId xmlns:a16="http://schemas.microsoft.com/office/drawing/2014/main" id="{DB655D7D-C82E-83B2-1144-40C5AA508DC0}"/>
              </a:ext>
            </a:extLst>
          </p:cNvPr>
          <p:cNvSpPr>
            <a:spLocks noGrp="1"/>
          </p:cNvSpPr>
          <p:nvPr>
            <p:ph type="title"/>
          </p:nvPr>
        </p:nvSpPr>
        <p:spPr/>
        <p:txBody>
          <a:bodyPr/>
          <a:lstStyle/>
          <a:p>
            <a:r>
              <a:rPr lang="en-NL" dirty="0"/>
              <a:t>Reinforcement Learning; Max cringe</a:t>
            </a:r>
            <a:endParaRPr lang="en-GB" dirty="0"/>
          </a:p>
        </p:txBody>
      </p:sp>
    </p:spTree>
    <p:extLst>
      <p:ext uri="{BB962C8B-B14F-4D97-AF65-F5344CB8AC3E}">
        <p14:creationId xmlns:p14="http://schemas.microsoft.com/office/powerpoint/2010/main" val="14149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F7559-332D-905B-C805-F0947C468C24}"/>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4089BC52-85C6-4D70-5F82-44BEDFE7C4B6}"/>
              </a:ext>
            </a:extLst>
          </p:cNvPr>
          <p:cNvSpPr>
            <a:spLocks noGrp="1"/>
          </p:cNvSpPr>
          <p:nvPr>
            <p:ph type="title"/>
          </p:nvPr>
        </p:nvSpPr>
        <p:spPr/>
        <p:txBody>
          <a:bodyPr/>
          <a:lstStyle/>
          <a:p>
            <a:r>
              <a:rPr lang="en-US" dirty="0"/>
              <a:t>The Cognitive System</a:t>
            </a:r>
            <a:endParaRPr lang="en-GB" dirty="0"/>
          </a:p>
        </p:txBody>
      </p:sp>
      <p:pic>
        <p:nvPicPr>
          <p:cNvPr id="5" name="Picture 4" descr="Screen Shot 2017-09-01 at 10.29.40 AM.png">
            <a:extLst>
              <a:ext uri="{FF2B5EF4-FFF2-40B4-BE49-F238E27FC236}">
                <a16:creationId xmlns:a16="http://schemas.microsoft.com/office/drawing/2014/main" id="{99D71721-EAA5-F19C-DEF4-5540946D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37" y="1280161"/>
            <a:ext cx="7657432" cy="4546600"/>
          </a:xfrm>
          <a:prstGeom prst="rect">
            <a:avLst/>
          </a:prstGeom>
        </p:spPr>
      </p:pic>
    </p:spTree>
    <p:extLst>
      <p:ext uri="{BB962C8B-B14F-4D97-AF65-F5344CB8AC3E}">
        <p14:creationId xmlns:p14="http://schemas.microsoft.com/office/powerpoint/2010/main" val="466541960"/>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770</Words>
  <Application>Microsoft Office PowerPoint</Application>
  <PresentationFormat>Widescreen</PresentationFormat>
  <Paragraphs>113</Paragraphs>
  <Slides>21</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Open Sans</vt:lpstr>
      <vt:lpstr>Open Sans SemiBold</vt:lpstr>
      <vt:lpstr>Open Sans SemiBold</vt:lpstr>
      <vt:lpstr>Roboto-Slab</vt:lpstr>
      <vt:lpstr>TITLE SIDE</vt:lpstr>
      <vt:lpstr>TEXT SLIDE</vt:lpstr>
      <vt:lpstr>Cognition Fundamentals: Learning</vt:lpstr>
      <vt:lpstr>What we learn and why</vt:lpstr>
      <vt:lpstr>The Cognitive System</vt:lpstr>
      <vt:lpstr>Rewards &amp; Motivation</vt:lpstr>
      <vt:lpstr>Geneva Emotion Wheel</vt:lpstr>
      <vt:lpstr>Reinforcement Learning</vt:lpstr>
      <vt:lpstr>Reinforcement Learning; Max cringe</vt:lpstr>
      <vt:lpstr>Information gain/Reduction of Uncertainty</vt:lpstr>
      <vt:lpstr>The Cognitive System</vt:lpstr>
      <vt:lpstr>Memory</vt:lpstr>
      <vt:lpstr>Types of Memory: the brain as a database</vt:lpstr>
      <vt:lpstr>How memory functions</vt:lpstr>
      <vt:lpstr>Sensory Memory</vt:lpstr>
      <vt:lpstr>Working Memory</vt:lpstr>
      <vt:lpstr>Working Memory</vt:lpstr>
      <vt:lpstr>Central executive</vt:lpstr>
      <vt:lpstr>Long-Term Memory</vt:lpstr>
      <vt:lpstr>LTM: Familiarity vs. Recollection</vt:lpstr>
      <vt:lpstr>Familiarity vs. Recollection: The DPSD and CDP Models</vt:lpstr>
      <vt:lpstr>There’s more...</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77</cp:revision>
  <dcterms:created xsi:type="dcterms:W3CDTF">2022-09-13T13:06:59Z</dcterms:created>
  <dcterms:modified xsi:type="dcterms:W3CDTF">2022-11-16T23:13:08Z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